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7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E6C62-8F3B-40EE-9C6E-3B574175A354}" type="datetimeFigureOut">
              <a:rPr lang="en-IN" smtClean="0"/>
              <a:t>18-07-2022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AFC7EE-C0D2-4AB4-B31D-3C70CBF56B9D}" type="slidenum">
              <a:rPr lang="en-IN" smtClean="0"/>
              <a:t>‹#›</a:t>
            </a:fld>
            <a:endParaRPr lang="en-IN"/>
          </a:p>
        </p:txBody>
      </p:sp>
    </p:spTree>
    <p:extLst>
      <p:ext uri="{BB962C8B-B14F-4D97-AF65-F5344CB8AC3E}">
        <p14:creationId xmlns:p14="http://schemas.microsoft.com/office/powerpoint/2010/main" val="4180262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22AFC7EE-C0D2-4AB4-B31D-3C70CBF56B9D}" type="slidenum">
              <a:rPr lang="en-IN" smtClean="0"/>
              <a:t>1</a:t>
            </a:fld>
            <a:endParaRPr lang="en-IN"/>
          </a:p>
        </p:txBody>
      </p:sp>
    </p:spTree>
    <p:extLst>
      <p:ext uri="{BB962C8B-B14F-4D97-AF65-F5344CB8AC3E}">
        <p14:creationId xmlns:p14="http://schemas.microsoft.com/office/powerpoint/2010/main" val="1942257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F6843AAF-7840-45B7-AEBA-E131AF5FBB51}" type="datetime1">
              <a:rPr lang="en-US" smtClean="0"/>
              <a:t>7/18/2022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Department of Chemistry, GC Paonta Sahib</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541417-7E0E-4425-A6A9-1AC9D5AE5E93}" type="datetime1">
              <a:rPr lang="en-US" smtClean="0"/>
              <a:t>7/18/2022</a:t>
            </a:fld>
            <a:endParaRPr lang="en-US"/>
          </a:p>
        </p:txBody>
      </p:sp>
      <p:sp>
        <p:nvSpPr>
          <p:cNvPr id="5" name="Footer Placeholder 4"/>
          <p:cNvSpPr>
            <a:spLocks noGrp="1"/>
          </p:cNvSpPr>
          <p:nvPr>
            <p:ph type="ftr" sz="quarter" idx="11"/>
          </p:nvPr>
        </p:nvSpPr>
        <p:spPr/>
        <p:txBody>
          <a:bodyPr/>
          <a:lstStyle>
            <a:extLst/>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BD8A9279-334C-4907-81DA-ED21BF63CDD5}" type="datetime1">
              <a:rPr lang="en-US" smtClean="0"/>
              <a:t>7/18/2022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Department of Chemistry, GC Paonta Sahib</a:t>
            </a: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6C70299-7D0C-4E28-B3D6-D474316C9FCB}" type="datetime1">
              <a:rPr lang="en-US" smtClean="0"/>
              <a:t>7/18/2022</a:t>
            </a:fld>
            <a:endParaRPr lang="en-US"/>
          </a:p>
        </p:txBody>
      </p:sp>
      <p:sp>
        <p:nvSpPr>
          <p:cNvPr id="6" name="Footer Placeholder 5"/>
          <p:cNvSpPr>
            <a:spLocks noGrp="1"/>
          </p:cNvSpPr>
          <p:nvPr>
            <p:ph type="ftr" sz="quarter" idx="11"/>
          </p:nvPr>
        </p:nvSpPr>
        <p:spPr/>
        <p:txBody>
          <a:bodyPr/>
          <a:lstStyle>
            <a:extLst/>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B6F15528-21DE-4FAA-801E-634DDDAF4B2B}"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EEA5FBD-82FA-4E9C-A0C3-9E4EA2BC0C4B}" type="datetime1">
              <a:rPr lang="en-US" smtClean="0"/>
              <a:t>7/18/2022</a:t>
            </a:fld>
            <a:endParaRPr lang="en-US"/>
          </a:p>
        </p:txBody>
      </p:sp>
      <p:sp>
        <p:nvSpPr>
          <p:cNvPr id="8" name="Footer Placeholder 7"/>
          <p:cNvSpPr>
            <a:spLocks noGrp="1"/>
          </p:cNvSpPr>
          <p:nvPr>
            <p:ph type="ftr" sz="quarter" idx="11"/>
          </p:nvPr>
        </p:nvSpPr>
        <p:spPr/>
        <p:txBody>
          <a:bodyPr/>
          <a:lstStyle>
            <a:extLst/>
          </a:lstStyle>
          <a:p>
            <a:r>
              <a:rPr lang="en-US" smtClean="0"/>
              <a:t>Department of Chemistry, GC Paonta Sahib</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CBD2FF5-8235-4FEB-B6CE-97534396C3DB}" type="datetime1">
              <a:rPr lang="en-US" smtClean="0"/>
              <a:t>7/18/2022</a:t>
            </a:fld>
            <a:endParaRPr lang="en-US"/>
          </a:p>
        </p:txBody>
      </p:sp>
      <p:sp>
        <p:nvSpPr>
          <p:cNvPr id="4" name="Footer Placeholder 3"/>
          <p:cNvSpPr>
            <a:spLocks noGrp="1"/>
          </p:cNvSpPr>
          <p:nvPr>
            <p:ph type="ftr" sz="quarter" idx="11"/>
          </p:nvPr>
        </p:nvSpPr>
        <p:spPr/>
        <p:txBody>
          <a:bodyPr/>
          <a:lstStyle>
            <a:extLst/>
          </a:lstStyle>
          <a:p>
            <a:r>
              <a:rPr lang="en-US" smtClean="0"/>
              <a:t>Department of Chemistry, GC Paonta Sahib</a:t>
            </a:r>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C4EA559-5A89-4EF5-AE33-89065B3A0A28}" type="datetime1">
              <a:rPr lang="en-US" smtClean="0"/>
              <a:t>7/18/2022</a:t>
            </a:fld>
            <a:endParaRPr lang="en-US"/>
          </a:p>
        </p:txBody>
      </p:sp>
      <p:sp>
        <p:nvSpPr>
          <p:cNvPr id="3" name="Footer Placeholder 2"/>
          <p:cNvSpPr>
            <a:spLocks noGrp="1"/>
          </p:cNvSpPr>
          <p:nvPr>
            <p:ph type="ftr" sz="quarter" idx="11"/>
          </p:nvPr>
        </p:nvSpPr>
        <p:spPr/>
        <p:txBody>
          <a:bodyPr/>
          <a:lstStyle>
            <a:extLst/>
          </a:lstStyle>
          <a:p>
            <a:r>
              <a:rPr lang="en-US" smtClean="0"/>
              <a:t>Department of Chemistry, GC Paonta Sahib</a:t>
            </a:r>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71B7C894-DF86-4A41-90C0-0D5EC85ACF76}" type="datetime1">
              <a:rPr lang="en-US" smtClean="0"/>
              <a:t>7/18/2022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Department of Chemistry, GC Paonta Sahib</a:t>
            </a: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D6C3DEEA-19F1-4C55-8C2A-1A32CBDAEDA0}" type="datetime1">
              <a:rPr lang="en-US" smtClean="0"/>
              <a:t>7/18/2022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Department of Chemistry, GC Paonta Sahib</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27B6C5-AED2-4163-BE5E-1DBA14AEE8DA}" type="datetime1">
              <a:rPr lang="en-US" smtClean="0"/>
              <a:t>7/18/2022</a:t>
            </a:fld>
            <a:endParaRPr lang="en-US"/>
          </a:p>
        </p:txBody>
      </p:sp>
      <p:sp>
        <p:nvSpPr>
          <p:cNvPr id="5" name="Footer Placeholder 4"/>
          <p:cNvSpPr>
            <a:spLocks noGrp="1"/>
          </p:cNvSpPr>
          <p:nvPr>
            <p:ph type="ftr" sz="quarter" idx="11"/>
          </p:nvPr>
        </p:nvSpPr>
        <p:spPr/>
        <p:txBody>
          <a:bodyPr/>
          <a:lstStyle>
            <a:extLst/>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D04920D-9284-4DD6-8581-4192CBE10F00}" type="datetime1">
              <a:rPr lang="en-US" smtClean="0"/>
              <a:t>7/18/2022</a:t>
            </a:fld>
            <a:endParaRPr lang="en-US"/>
          </a:p>
        </p:txBody>
      </p:sp>
      <p:sp>
        <p:nvSpPr>
          <p:cNvPr id="5" name="Footer Placeholder 4"/>
          <p:cNvSpPr>
            <a:spLocks noGrp="1"/>
          </p:cNvSpPr>
          <p:nvPr>
            <p:ph type="ftr" sz="quarter" idx="11"/>
          </p:nvPr>
        </p:nvSpPr>
        <p:spPr/>
        <p:txBody>
          <a:bodyPr/>
          <a:lstStyle>
            <a:extLst/>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Department of Chemistry, GC Paonta Sahib</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DC0CA85-50E9-46A2-831F-5CE7017AEB53}" type="datetime1">
              <a:rPr lang="en-US" smtClean="0"/>
              <a:t>7/18/2022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B6F15528-21DE-4FAA-801E-634DDDAF4B2B}"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World_energy_consumption"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en.wikipedia.org/wiki/Terawat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4800"/>
            <a:ext cx="7772400" cy="1975104"/>
          </a:xfrm>
        </p:spPr>
        <p:txBody>
          <a:bodyPr>
            <a:normAutofit/>
          </a:bodyPr>
          <a:lstStyle/>
          <a:p>
            <a:r>
              <a:rPr lang="en-US" sz="4800" dirty="0" smtClean="0"/>
              <a:t>Chapter 2: Society and Chemical Perspective</a:t>
            </a:r>
            <a:endParaRPr lang="en-IN" dirty="0"/>
          </a:p>
        </p:txBody>
      </p:sp>
      <p:sp>
        <p:nvSpPr>
          <p:cNvPr id="3" name="Footer Placeholder 2"/>
          <p:cNvSpPr>
            <a:spLocks noGrp="1"/>
          </p:cNvSpPr>
          <p:nvPr>
            <p:ph type="ftr" sz="quarter" idx="12"/>
          </p:nvPr>
        </p:nvSpPr>
        <p:spPr/>
        <p:txBody>
          <a:bodyPr/>
          <a:lstStyle/>
          <a:p>
            <a:r>
              <a:rPr lang="en-US" smtClean="0"/>
              <a:t>Department of Chemistry, GC Paonta Sahib</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228600" y="152400"/>
            <a:ext cx="9144000" cy="914400"/>
          </a:xfrm>
        </p:spPr>
        <p:txBody>
          <a:bodyPr>
            <a:normAutofit fontScale="90000"/>
          </a:bodyPr>
          <a:lstStyle/>
          <a:p>
            <a:pPr defTabSz="539750"/>
            <a:r>
              <a:rPr lang="en-US" dirty="0" smtClean="0"/>
              <a:t>Importance of Chemistry in Society</a:t>
            </a:r>
            <a:endParaRPr lang="en-IN" dirty="0"/>
          </a:p>
        </p:txBody>
      </p:sp>
      <p:pic>
        <p:nvPicPr>
          <p:cNvPr id="1029" name="Picture 5" descr="D:\Pooja GC Paonta\B.Sc\B.Sc. Notes\ch 2 3.png"/>
          <p:cNvPicPr>
            <a:picLocks noGrp="1" noChangeAspect="1" noChangeArrowheads="1"/>
          </p:cNvPicPr>
          <p:nvPr>
            <p:ph idx="1"/>
          </p:nvPr>
        </p:nvPicPr>
        <p:blipFill>
          <a:blip r:embed="rId2" cstate="print"/>
          <a:srcRect/>
          <a:stretch>
            <a:fillRect/>
          </a:stretch>
        </p:blipFill>
        <p:spPr bwMode="auto">
          <a:xfrm>
            <a:off x="838200" y="1143000"/>
            <a:ext cx="7772400" cy="5334000"/>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Energy from natural resources </a:t>
            </a:r>
            <a:endParaRPr lang="en-IN" dirty="0"/>
          </a:p>
        </p:txBody>
      </p:sp>
      <p:sp>
        <p:nvSpPr>
          <p:cNvPr id="3" name="Content Placeholder 2"/>
          <p:cNvSpPr>
            <a:spLocks noGrp="1"/>
          </p:cNvSpPr>
          <p:nvPr>
            <p:ph idx="1"/>
          </p:nvPr>
        </p:nvSpPr>
        <p:spPr/>
        <p:txBody>
          <a:bodyPr/>
          <a:lstStyle/>
          <a:p>
            <a:pPr algn="just"/>
            <a:r>
              <a:rPr lang="en-US" dirty="0" smtClean="0"/>
              <a:t>Renewable Energy is derived from natural processes that are replenished constantly.</a:t>
            </a:r>
          </a:p>
          <a:p>
            <a:pPr algn="just"/>
            <a:endParaRPr lang="en-IN" dirty="0"/>
          </a:p>
        </p:txBody>
      </p:sp>
      <p:pic>
        <p:nvPicPr>
          <p:cNvPr id="5" name="Picture 3" descr="D:\Pooja GC Paonta\B.Sc\B.Sc. Notes\Wide-observation-to-renewable-energy-sources.png"/>
          <p:cNvPicPr>
            <a:picLocks noChangeAspect="1" noChangeArrowheads="1"/>
          </p:cNvPicPr>
          <p:nvPr/>
        </p:nvPicPr>
        <p:blipFill>
          <a:blip r:embed="rId2" cstate="print"/>
          <a:srcRect/>
          <a:stretch>
            <a:fillRect/>
          </a:stretch>
        </p:blipFill>
        <p:spPr bwMode="auto">
          <a:xfrm>
            <a:off x="2895600" y="3174683"/>
            <a:ext cx="3153823" cy="3226117"/>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Pooja GC Paonta\B.Sc\B.Sc. Notes\ch 2 4.jpg"/>
          <p:cNvPicPr>
            <a:picLocks noGrp="1" noChangeAspect="1" noChangeArrowheads="1"/>
          </p:cNvPicPr>
          <p:nvPr>
            <p:ph idx="1"/>
          </p:nvPr>
        </p:nvPicPr>
        <p:blipFill>
          <a:blip r:embed="rId2" cstate="print"/>
          <a:srcRect t="12452" b="16836"/>
          <a:stretch>
            <a:fillRect/>
          </a:stretch>
        </p:blipFill>
        <p:spPr bwMode="auto">
          <a:xfrm>
            <a:off x="1752600" y="228600"/>
            <a:ext cx="5638800" cy="6505165"/>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Solar Energy</a:t>
            </a:r>
            <a:endParaRPr lang="en-IN" dirty="0"/>
          </a:p>
        </p:txBody>
      </p:sp>
      <p:sp>
        <p:nvSpPr>
          <p:cNvPr id="6" name="Content Placeholder 5"/>
          <p:cNvSpPr>
            <a:spLocks noGrp="1"/>
          </p:cNvSpPr>
          <p:nvPr>
            <p:ph idx="1"/>
          </p:nvPr>
        </p:nvSpPr>
        <p:spPr/>
        <p:txBody>
          <a:bodyPr>
            <a:normAutofit fontScale="92500" lnSpcReduction="20000"/>
          </a:bodyPr>
          <a:lstStyle/>
          <a:p>
            <a:pPr algn="just"/>
            <a:r>
              <a:rPr lang="en-IN" dirty="0" smtClean="0"/>
              <a:t>Solar energy is radiant light and heat from the sun and is harnessed by using technologies such as solar heating, </a:t>
            </a:r>
            <a:r>
              <a:rPr lang="en-IN" dirty="0" err="1" smtClean="0"/>
              <a:t>photovoltaics</a:t>
            </a:r>
            <a:r>
              <a:rPr lang="en-IN" dirty="0" smtClean="0"/>
              <a:t>, solar thermal energy and artificial photosynthesis. These technologies convert sunlight into electrical energy either through photovoltaic (PV) panels or through mirrors that concentrate solar radiation. This energy can be used to generate electricity or be stored in batteries or thermal storage.</a:t>
            </a:r>
            <a:endParaRPr lang="en-IN"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endParaRPr lang="en-IN" dirty="0"/>
          </a:p>
        </p:txBody>
      </p:sp>
      <p:pic>
        <p:nvPicPr>
          <p:cNvPr id="5122" name="Picture 2" descr="D:\Pooja GC Paonta\B.Sc\B.Sc. Notes\solar1.png"/>
          <p:cNvPicPr>
            <a:picLocks noGrp="1" noChangeAspect="1" noChangeArrowheads="1"/>
          </p:cNvPicPr>
          <p:nvPr>
            <p:ph idx="1"/>
          </p:nvPr>
        </p:nvPicPr>
        <p:blipFill>
          <a:blip r:embed="rId2" cstate="print"/>
          <a:srcRect/>
          <a:stretch>
            <a:fillRect/>
          </a:stretch>
        </p:blipFill>
        <p:spPr bwMode="auto">
          <a:xfrm>
            <a:off x="1456019" y="1646238"/>
            <a:ext cx="6231961" cy="452596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p:cNvSpPr/>
          <p:nvPr/>
        </p:nvSpPr>
        <p:spPr>
          <a:xfrm>
            <a:off x="533400" y="457200"/>
            <a:ext cx="8077200" cy="954107"/>
          </a:xfrm>
          <a:prstGeom prst="rect">
            <a:avLst/>
          </a:prstGeom>
        </p:spPr>
        <p:txBody>
          <a:bodyPr wrap="square">
            <a:spAutoFit/>
          </a:bodyPr>
          <a:lstStyle/>
          <a:p>
            <a:r>
              <a:rPr lang="en-US" sz="2800" dirty="0" smtClean="0"/>
              <a:t>About half of the incoming solar energy reaches the earth surface</a:t>
            </a:r>
            <a:endParaRPr lang="en-IN" sz="28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Pooja GC Paonta\B.Sc\B.Sc. Notes\solar2.png"/>
          <p:cNvPicPr>
            <a:picLocks noGrp="1" noChangeAspect="1" noChangeArrowheads="1"/>
          </p:cNvPicPr>
          <p:nvPr>
            <p:ph idx="1"/>
          </p:nvPr>
        </p:nvPicPr>
        <p:blipFill>
          <a:blip r:embed="rId2" cstate="print"/>
          <a:srcRect/>
          <a:stretch>
            <a:fillRect/>
          </a:stretch>
        </p:blipFill>
        <p:spPr bwMode="auto">
          <a:xfrm>
            <a:off x="1371600" y="1698811"/>
            <a:ext cx="6553200" cy="4625789"/>
          </a:xfrm>
          <a:prstGeom prst="rect">
            <a:avLst/>
          </a:prstGeom>
          <a:noFill/>
        </p:spPr>
      </p:pic>
      <p:sp>
        <p:nvSpPr>
          <p:cNvPr id="6" name="Rectangle 5"/>
          <p:cNvSpPr/>
          <p:nvPr/>
        </p:nvSpPr>
        <p:spPr>
          <a:xfrm>
            <a:off x="533400" y="304800"/>
            <a:ext cx="8229600" cy="1200329"/>
          </a:xfrm>
          <a:prstGeom prst="rect">
            <a:avLst/>
          </a:prstGeom>
        </p:spPr>
        <p:txBody>
          <a:bodyPr wrap="square">
            <a:spAutoFit/>
          </a:bodyPr>
          <a:lstStyle/>
          <a:p>
            <a:r>
              <a:rPr lang="en-IN" sz="2400" dirty="0" smtClean="0"/>
              <a:t>The theoretical area of the small black dots is sufficient to supply the </a:t>
            </a:r>
            <a:r>
              <a:rPr lang="en-IN" sz="2400" dirty="0" smtClean="0">
                <a:hlinkClick r:id="rId3" tooltip="World energy consumption"/>
              </a:rPr>
              <a:t>world's total energy needs</a:t>
            </a:r>
            <a:r>
              <a:rPr lang="en-IN" sz="2400" dirty="0" smtClean="0"/>
              <a:t> of 18 </a:t>
            </a:r>
            <a:r>
              <a:rPr lang="en-IN" sz="2400" dirty="0" smtClean="0">
                <a:hlinkClick r:id="rId4" tooltip="Terawatt"/>
              </a:rPr>
              <a:t>TW</a:t>
            </a:r>
            <a:r>
              <a:rPr lang="en-IN" sz="2400" dirty="0" smtClean="0"/>
              <a:t> with solar power.</a:t>
            </a:r>
            <a:endParaRPr lang="en-IN" sz="2400" dirty="0"/>
          </a:p>
        </p:txBody>
      </p:sp>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Solar Energy</a:t>
            </a:r>
            <a:endParaRPr lang="en-IN" dirty="0"/>
          </a:p>
        </p:txBody>
      </p:sp>
      <p:sp>
        <p:nvSpPr>
          <p:cNvPr id="3" name="Content Placeholder 2"/>
          <p:cNvSpPr>
            <a:spLocks noGrp="1"/>
          </p:cNvSpPr>
          <p:nvPr>
            <p:ph idx="1"/>
          </p:nvPr>
        </p:nvSpPr>
        <p:spPr/>
        <p:txBody>
          <a:bodyPr>
            <a:normAutofit/>
          </a:bodyPr>
          <a:lstStyle/>
          <a:p>
            <a:r>
              <a:rPr lang="en-US" sz="2400" dirty="0" smtClean="0"/>
              <a:t>It is pollution free and causes no greenhouse gases to be emitted after installation.</a:t>
            </a:r>
          </a:p>
          <a:p>
            <a:r>
              <a:rPr lang="en-US" sz="2400" dirty="0" smtClean="0"/>
              <a:t>Reduced dependence on foreign oil and fossil fuels</a:t>
            </a:r>
          </a:p>
          <a:p>
            <a:r>
              <a:rPr lang="en-US" sz="2400" dirty="0" smtClean="0"/>
              <a:t>It is renewable clean power that is available everyday of the year, even cloudy days produce some power.</a:t>
            </a:r>
          </a:p>
          <a:p>
            <a:r>
              <a:rPr lang="en-US" sz="2400" dirty="0" smtClean="0"/>
              <a:t>No maintenance is required, the solar panels last over 30 years.</a:t>
            </a:r>
          </a:p>
          <a:p>
            <a:r>
              <a:rPr lang="en-US" sz="2400" dirty="0" smtClean="0"/>
              <a:t>It creates jobs and helps the economy.</a:t>
            </a:r>
          </a:p>
          <a:p>
            <a:r>
              <a:rPr lang="en-US" sz="2400" dirty="0" smtClean="0"/>
              <a:t>Excess power can be sold back to the power company.</a:t>
            </a:r>
          </a:p>
          <a:p>
            <a:r>
              <a:rPr lang="en-US" sz="2400" dirty="0" smtClean="0"/>
              <a:t>No special installation place is required.</a:t>
            </a:r>
          </a:p>
          <a:p>
            <a:r>
              <a:rPr lang="en-US" sz="2400" dirty="0" smtClean="0"/>
              <a:t>It can be used to heat water, power homes, power cars.</a:t>
            </a:r>
          </a:p>
          <a:p>
            <a:r>
              <a:rPr lang="en-US" sz="2400" dirty="0" smtClean="0"/>
              <a:t>It is safer than traditional electric current.</a:t>
            </a:r>
            <a:endParaRPr lang="en-IN" sz="2400"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of Solar Energy</a:t>
            </a:r>
            <a:endParaRPr lang="en-IN" dirty="0"/>
          </a:p>
        </p:txBody>
      </p:sp>
      <p:sp>
        <p:nvSpPr>
          <p:cNvPr id="3" name="Content Placeholder 2"/>
          <p:cNvSpPr>
            <a:spLocks noGrp="1"/>
          </p:cNvSpPr>
          <p:nvPr>
            <p:ph idx="1"/>
          </p:nvPr>
        </p:nvSpPr>
        <p:spPr/>
        <p:txBody>
          <a:bodyPr>
            <a:normAutofit lnSpcReduction="10000"/>
          </a:bodyPr>
          <a:lstStyle/>
          <a:p>
            <a:r>
              <a:rPr lang="en-US" dirty="0" smtClean="0"/>
              <a:t>High initial costs for material and installation.</a:t>
            </a:r>
          </a:p>
          <a:p>
            <a:r>
              <a:rPr lang="en-US" dirty="0" smtClean="0"/>
              <a:t>Needs lot of space.</a:t>
            </a:r>
          </a:p>
          <a:p>
            <a:r>
              <a:rPr lang="en-US" dirty="0" smtClean="0"/>
              <a:t>Devices that run on DC power directly are more expensive.</a:t>
            </a:r>
          </a:p>
          <a:p>
            <a:r>
              <a:rPr lang="en-US" dirty="0" smtClean="0"/>
              <a:t>Cloudy days do not produce much energy.</a:t>
            </a:r>
          </a:p>
          <a:p>
            <a:r>
              <a:rPr lang="en-US" dirty="0" smtClean="0"/>
              <a:t>Not easily affordable.</a:t>
            </a:r>
          </a:p>
          <a:p>
            <a:r>
              <a:rPr lang="en-US" dirty="0" smtClean="0"/>
              <a:t>Lower efficiency.</a:t>
            </a:r>
          </a:p>
          <a:p>
            <a:r>
              <a:rPr lang="en-US" dirty="0" smtClean="0"/>
              <a:t>Lower production in winter months. </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of Solar Energy</a:t>
            </a:r>
            <a:endParaRPr lang="en-IN" dirty="0"/>
          </a:p>
        </p:txBody>
      </p:sp>
      <p:sp>
        <p:nvSpPr>
          <p:cNvPr id="3" name="Content Placeholder 2"/>
          <p:cNvSpPr>
            <a:spLocks noGrp="1"/>
          </p:cNvSpPr>
          <p:nvPr>
            <p:ph idx="1"/>
          </p:nvPr>
        </p:nvSpPr>
        <p:spPr/>
        <p:txBody>
          <a:bodyPr/>
          <a:lstStyle/>
          <a:p>
            <a:r>
              <a:rPr lang="en-US" dirty="0" smtClean="0"/>
              <a:t>In Water heaters.</a:t>
            </a:r>
          </a:p>
          <a:p>
            <a:r>
              <a:rPr lang="en-US" dirty="0" smtClean="0"/>
              <a:t>Indoor lighting with solar energy.</a:t>
            </a:r>
          </a:p>
          <a:p>
            <a:r>
              <a:rPr lang="en-US" dirty="0" smtClean="0"/>
              <a:t>Heating swimming pools with solar energy.</a:t>
            </a:r>
          </a:p>
          <a:p>
            <a:r>
              <a:rPr lang="en-US" dirty="0" smtClean="0"/>
              <a:t>Cooking purposes as solar cookers.</a:t>
            </a:r>
          </a:p>
          <a:p>
            <a:r>
              <a:rPr lang="en-US" dirty="0" smtClean="0"/>
              <a:t>In residential areas.</a:t>
            </a:r>
          </a:p>
          <a:p>
            <a:r>
              <a:rPr lang="en-US" dirty="0" smtClean="0"/>
              <a:t>In industries.</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from Fossil Fuels</a:t>
            </a:r>
            <a:endParaRPr lang="en-IN" dirty="0"/>
          </a:p>
        </p:txBody>
      </p:sp>
      <p:sp>
        <p:nvSpPr>
          <p:cNvPr id="3" name="Content Placeholder 2"/>
          <p:cNvSpPr>
            <a:spLocks noGrp="1"/>
          </p:cNvSpPr>
          <p:nvPr>
            <p:ph idx="1"/>
          </p:nvPr>
        </p:nvSpPr>
        <p:spPr>
          <a:xfrm>
            <a:off x="457200" y="1417320"/>
            <a:ext cx="8229600" cy="4526280"/>
          </a:xfrm>
        </p:spPr>
        <p:txBody>
          <a:bodyPr>
            <a:noAutofit/>
          </a:bodyPr>
          <a:lstStyle/>
          <a:p>
            <a:pPr algn="just"/>
            <a:r>
              <a:rPr lang="en-IN" sz="2000" dirty="0" smtClean="0"/>
              <a:t>Fossil fuel is a term used to describe a group of energy sources that were formed from ancient plants and organisms during the Carboniferous Period, approximately 286 – 360 million years ago.</a:t>
            </a:r>
          </a:p>
          <a:p>
            <a:pPr algn="just"/>
            <a:r>
              <a:rPr lang="en-IN" sz="2000" dirty="0" smtClean="0"/>
              <a:t>As the organisms and plants died, they sank to the bottom of the swamps and oceans and formed layers of a spongy material called peat. Over millions of years, the peat was covered by sand, clay, and other minerals, which converted the peat into sedimentary rock. Over time, different types of fossil fuels formed.</a:t>
            </a:r>
          </a:p>
          <a:p>
            <a:pPr algn="just"/>
            <a:r>
              <a:rPr lang="en-IN" sz="2000" dirty="0" smtClean="0"/>
              <a:t>There are three major types of fossil fuels:</a:t>
            </a:r>
          </a:p>
          <a:p>
            <a:pPr algn="just"/>
            <a:endParaRPr lang="en-IN" sz="2400" dirty="0" smtClean="0"/>
          </a:p>
          <a:p>
            <a:pPr algn="just"/>
            <a:endParaRPr lang="en-IN" sz="2400" dirty="0"/>
          </a:p>
        </p:txBody>
      </p:sp>
      <p:pic>
        <p:nvPicPr>
          <p:cNvPr id="5" name="Picture 2" descr="D:\Pooja GC Paonta\B.Sc\B.Sc. Notes\fossil1.jpg"/>
          <p:cNvPicPr>
            <a:picLocks noChangeAspect="1" noChangeArrowheads="1"/>
          </p:cNvPicPr>
          <p:nvPr/>
        </p:nvPicPr>
        <p:blipFill>
          <a:blip r:embed="rId2" cstate="print"/>
          <a:srcRect/>
          <a:stretch>
            <a:fillRect/>
          </a:stretch>
        </p:blipFill>
        <p:spPr bwMode="auto">
          <a:xfrm>
            <a:off x="2667000" y="4267200"/>
            <a:ext cx="3886200" cy="2185988"/>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Fossil Fuels</a:t>
            </a:r>
            <a:endParaRPr lang="en-IN" dirty="0"/>
          </a:p>
        </p:txBody>
      </p:sp>
      <p:sp>
        <p:nvSpPr>
          <p:cNvPr id="5" name="Content Placeholder 4"/>
          <p:cNvSpPr>
            <a:spLocks noGrp="1"/>
          </p:cNvSpPr>
          <p:nvPr>
            <p:ph idx="1"/>
          </p:nvPr>
        </p:nvSpPr>
        <p:spPr/>
        <p:txBody>
          <a:bodyPr/>
          <a:lstStyle/>
          <a:p>
            <a:pPr algn="just"/>
            <a:r>
              <a:rPr lang="en-US" dirty="0" smtClean="0"/>
              <a:t>Easy availability</a:t>
            </a:r>
          </a:p>
          <a:p>
            <a:pPr algn="just"/>
            <a:r>
              <a:rPr lang="en-US" dirty="0" smtClean="0"/>
              <a:t>Production of large volume of power</a:t>
            </a:r>
          </a:p>
          <a:p>
            <a:pPr algn="just"/>
            <a:r>
              <a:rPr lang="en-US" dirty="0" smtClean="0"/>
              <a:t>Highly stable in all types of weather conditions and have high calorific value.</a:t>
            </a:r>
          </a:p>
          <a:p>
            <a:pPr algn="just"/>
            <a:r>
              <a:rPr lang="en-US" dirty="0" smtClean="0"/>
              <a:t>Easy to transport.</a:t>
            </a:r>
          </a:p>
          <a:p>
            <a:pPr algn="just"/>
            <a:r>
              <a:rPr lang="en-US" dirty="0" smtClean="0"/>
              <a:t>Cost effective.</a:t>
            </a:r>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fossil fuels</a:t>
            </a:r>
            <a:endParaRPr lang="en-IN" dirty="0"/>
          </a:p>
        </p:txBody>
      </p:sp>
      <p:sp>
        <p:nvSpPr>
          <p:cNvPr id="3" name="Content Placeholder 2"/>
          <p:cNvSpPr>
            <a:spLocks noGrp="1"/>
          </p:cNvSpPr>
          <p:nvPr>
            <p:ph idx="1"/>
          </p:nvPr>
        </p:nvSpPr>
        <p:spPr/>
        <p:txBody>
          <a:bodyPr>
            <a:normAutofit fontScale="92500" lnSpcReduction="10000"/>
          </a:bodyPr>
          <a:lstStyle/>
          <a:p>
            <a:pPr algn="just"/>
            <a:r>
              <a:rPr lang="en-US" dirty="0" smtClean="0"/>
              <a:t>Environmental degradation due to pollution caused by them.</a:t>
            </a:r>
          </a:p>
          <a:p>
            <a:pPr algn="just"/>
            <a:r>
              <a:rPr lang="en-US" dirty="0" smtClean="0"/>
              <a:t>Finite and non-renewable source of energy.</a:t>
            </a:r>
          </a:p>
          <a:p>
            <a:pPr algn="just"/>
            <a:r>
              <a:rPr lang="en-US" dirty="0" smtClean="0"/>
              <a:t>High cost and high risk of spilling by the huge tankers carrying oil from one place to another.</a:t>
            </a:r>
          </a:p>
          <a:p>
            <a:pPr algn="just"/>
            <a:r>
              <a:rPr lang="en-US" dirty="0" smtClean="0"/>
              <a:t>Public health issues due to pollution caused by burning of fossil fuels.</a:t>
            </a:r>
          </a:p>
          <a:p>
            <a:pPr algn="just"/>
            <a:r>
              <a:rPr lang="en-US" dirty="0" smtClean="0"/>
              <a:t>Rising cost of the fossil fuels.</a:t>
            </a:r>
          </a:p>
          <a:p>
            <a:pPr algn="just"/>
            <a:r>
              <a:rPr lang="en-US" dirty="0" smtClean="0"/>
              <a:t>Need huge amount of reserves. </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from Nuclear Fission</a:t>
            </a:r>
            <a:endParaRPr lang="en-IN" dirty="0"/>
          </a:p>
        </p:txBody>
      </p:sp>
      <p:pic>
        <p:nvPicPr>
          <p:cNvPr id="9218" name="Picture 2" descr="D:\Pooja GC Paonta\B.Sc\B.Sc. Notes\reactor_nuclear-fission_780x390.jpg"/>
          <p:cNvPicPr>
            <a:picLocks noGrp="1" noChangeAspect="1" noChangeArrowheads="1"/>
          </p:cNvPicPr>
          <p:nvPr>
            <p:ph idx="1"/>
          </p:nvPr>
        </p:nvPicPr>
        <p:blipFill>
          <a:blip r:embed="rId2" cstate="print"/>
          <a:srcRect/>
          <a:stretch>
            <a:fillRect/>
          </a:stretch>
        </p:blipFill>
        <p:spPr bwMode="auto">
          <a:xfrm>
            <a:off x="876300" y="2457450"/>
            <a:ext cx="7429500" cy="3714750"/>
          </a:xfrm>
          <a:prstGeom prst="rect">
            <a:avLst/>
          </a:prstGeom>
          <a:noFill/>
        </p:spPr>
      </p:pic>
      <p:sp>
        <p:nvSpPr>
          <p:cNvPr id="5" name="Rectangle 4"/>
          <p:cNvSpPr/>
          <p:nvPr/>
        </p:nvSpPr>
        <p:spPr>
          <a:xfrm>
            <a:off x="685800" y="1524000"/>
            <a:ext cx="7772400" cy="923330"/>
          </a:xfrm>
          <a:prstGeom prst="rect">
            <a:avLst/>
          </a:prstGeom>
        </p:spPr>
        <p:txBody>
          <a:bodyPr wrap="square">
            <a:spAutoFit/>
          </a:bodyPr>
          <a:lstStyle/>
          <a:p>
            <a:pPr algn="just"/>
            <a:r>
              <a:rPr lang="en-US" dirty="0" smtClean="0"/>
              <a:t>The process of splitting of heavier nucleus into a number of fragments of a smaller mass by suitable bombardment with sub-</a:t>
            </a:r>
            <a:r>
              <a:rPr lang="en-US" dirty="0" err="1" smtClean="0"/>
              <a:t>atomin</a:t>
            </a:r>
            <a:r>
              <a:rPr lang="en-US" dirty="0" smtClean="0"/>
              <a:t> particles is called nuclear fission.</a:t>
            </a:r>
            <a:endParaRPr lang="en-IN"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3536"/>
            <a:ext cx="9296400" cy="1143000"/>
          </a:xfrm>
        </p:spPr>
        <p:txBody>
          <a:bodyPr>
            <a:normAutofit fontScale="90000"/>
          </a:bodyPr>
          <a:lstStyle/>
          <a:p>
            <a:r>
              <a:rPr lang="en-US" dirty="0" smtClean="0"/>
              <a:t>Cause of release of nuclear energy </a:t>
            </a:r>
            <a:endParaRPr lang="en-IN" dirty="0"/>
          </a:p>
        </p:txBody>
      </p:sp>
      <p:sp>
        <p:nvSpPr>
          <p:cNvPr id="3" name="Content Placeholder 2"/>
          <p:cNvSpPr>
            <a:spLocks noGrp="1"/>
          </p:cNvSpPr>
          <p:nvPr>
            <p:ph idx="1"/>
          </p:nvPr>
        </p:nvSpPr>
        <p:spPr/>
        <p:txBody>
          <a:bodyPr/>
          <a:lstStyle/>
          <a:p>
            <a:pPr algn="just"/>
            <a:r>
              <a:rPr lang="en-US" dirty="0" smtClean="0"/>
              <a:t>The enormous amount of energy released during the nuclear fission is due to the loss in some mass when the fission reaction takes place. The loss in mass gets converted into energy. For e.g.</a:t>
            </a:r>
            <a:endParaRPr lang="en-IN" dirty="0"/>
          </a:p>
        </p:txBody>
      </p:sp>
      <p:pic>
        <p:nvPicPr>
          <p:cNvPr id="4" name="Picture 2" descr="D:\Pooja GC Paonta\B.Sc\B.Sc. Notes\nuclear fission.jpg"/>
          <p:cNvPicPr>
            <a:picLocks noChangeAspect="1" noChangeArrowheads="1"/>
          </p:cNvPicPr>
          <p:nvPr/>
        </p:nvPicPr>
        <p:blipFill>
          <a:blip r:embed="rId2" cstate="print"/>
          <a:srcRect/>
          <a:stretch>
            <a:fillRect/>
          </a:stretch>
        </p:blipFill>
        <p:spPr bwMode="auto">
          <a:xfrm>
            <a:off x="2438400" y="4381500"/>
            <a:ext cx="4114800" cy="1562100"/>
          </a:xfrm>
          <a:prstGeom prst="rect">
            <a:avLst/>
          </a:prstGeom>
          <a:noFill/>
        </p:spPr>
      </p:pic>
      <p:sp>
        <p:nvSpPr>
          <p:cNvPr id="5" name="Footer Placeholder 4"/>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Nuclear Chain Reactions</a:t>
            </a:r>
            <a:endParaRPr lang="en-IN" dirty="0"/>
          </a:p>
        </p:txBody>
      </p:sp>
      <p:sp>
        <p:nvSpPr>
          <p:cNvPr id="5" name="Content Placeholder 4"/>
          <p:cNvSpPr>
            <a:spLocks noGrp="1"/>
          </p:cNvSpPr>
          <p:nvPr>
            <p:ph idx="1"/>
          </p:nvPr>
        </p:nvSpPr>
        <p:spPr/>
        <p:txBody>
          <a:bodyPr/>
          <a:lstStyle/>
          <a:p>
            <a:pPr algn="just"/>
            <a:r>
              <a:rPr lang="en-IN" dirty="0" smtClean="0"/>
              <a:t>A chain reaction refers to a process in which neutrons released in fission produce an additional fission in at least one further nucleus. This nucleus in turn produces neutrons, and the process repeats.</a:t>
            </a:r>
            <a:endParaRPr lang="en-IN" dirty="0"/>
          </a:p>
        </p:txBody>
      </p:sp>
      <p:pic>
        <p:nvPicPr>
          <p:cNvPr id="10243" name="Picture 3" descr="D:\Pooja GC Paonta\B.Sc\B.Sc. Notes\nuclear chain reaction.png"/>
          <p:cNvPicPr>
            <a:picLocks noChangeAspect="1" noChangeArrowheads="1"/>
          </p:cNvPicPr>
          <p:nvPr/>
        </p:nvPicPr>
        <p:blipFill>
          <a:blip r:embed="rId2" cstate="print"/>
          <a:srcRect/>
          <a:stretch>
            <a:fillRect/>
          </a:stretch>
        </p:blipFill>
        <p:spPr bwMode="auto">
          <a:xfrm>
            <a:off x="3031067" y="4267200"/>
            <a:ext cx="2912533" cy="2133600"/>
          </a:xfrm>
          <a:prstGeom prst="rect">
            <a:avLst/>
          </a:prstGeom>
          <a:noFill/>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3536"/>
            <a:ext cx="8686800" cy="1143000"/>
          </a:xfrm>
        </p:spPr>
        <p:txBody>
          <a:bodyPr>
            <a:normAutofit fontScale="90000"/>
          </a:bodyPr>
          <a:lstStyle/>
          <a:p>
            <a:r>
              <a:rPr lang="en-US" dirty="0" smtClean="0"/>
              <a:t>Types of Nuclear Fission Reactions</a:t>
            </a:r>
            <a:endParaRPr lang="en-IN" dirty="0"/>
          </a:p>
        </p:txBody>
      </p:sp>
      <p:sp>
        <p:nvSpPr>
          <p:cNvPr id="3" name="Content Placeholder 2"/>
          <p:cNvSpPr>
            <a:spLocks noGrp="1"/>
          </p:cNvSpPr>
          <p:nvPr>
            <p:ph idx="1"/>
          </p:nvPr>
        </p:nvSpPr>
        <p:spPr/>
        <p:txBody>
          <a:bodyPr/>
          <a:lstStyle/>
          <a:p>
            <a:r>
              <a:rPr lang="en-US" dirty="0" smtClean="0"/>
              <a:t>Uncontrolled Fission Reaction or explosive fission reaction: Atom Bomb</a:t>
            </a:r>
          </a:p>
          <a:p>
            <a:endParaRPr lang="en-US" dirty="0" smtClean="0"/>
          </a:p>
          <a:p>
            <a:r>
              <a:rPr lang="en-US" dirty="0" smtClean="0"/>
              <a:t>Controlled Fission Reaction: Nuclear Reactor</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Nuclear Reactor</a:t>
            </a:r>
            <a:endParaRPr lang="en-IN" dirty="0"/>
          </a:p>
        </p:txBody>
      </p:sp>
      <p:sp>
        <p:nvSpPr>
          <p:cNvPr id="3" name="Content Placeholder 2"/>
          <p:cNvSpPr>
            <a:spLocks noGrp="1"/>
          </p:cNvSpPr>
          <p:nvPr>
            <p:ph idx="1"/>
          </p:nvPr>
        </p:nvSpPr>
        <p:spPr/>
        <p:txBody>
          <a:bodyPr>
            <a:normAutofit/>
          </a:bodyPr>
          <a:lstStyle/>
          <a:p>
            <a:pPr algn="just"/>
            <a:r>
              <a:rPr lang="en-US" sz="2800" dirty="0" smtClean="0"/>
              <a:t>The arrangement or equipment used to carry out fission reaction under controlled conditions is called a nuclear reactor.</a:t>
            </a:r>
            <a:endParaRPr lang="en-IN" sz="2800" dirty="0"/>
          </a:p>
        </p:txBody>
      </p:sp>
      <p:pic>
        <p:nvPicPr>
          <p:cNvPr id="11266" name="Picture 2" descr="D:\Pooja GC Paonta\B.Sc\B.Sc. Notes\nuclear reactor.jpg"/>
          <p:cNvPicPr>
            <a:picLocks noChangeAspect="1" noChangeArrowheads="1"/>
          </p:cNvPicPr>
          <p:nvPr/>
        </p:nvPicPr>
        <p:blipFill>
          <a:blip r:embed="rId2" cstate="print"/>
          <a:srcRect/>
          <a:stretch>
            <a:fillRect/>
          </a:stretch>
        </p:blipFill>
        <p:spPr bwMode="auto">
          <a:xfrm>
            <a:off x="2667000" y="3200400"/>
            <a:ext cx="3662314" cy="2743200"/>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Components of Nuclear Reactor</a:t>
            </a:r>
            <a:endParaRPr lang="en-IN" dirty="0"/>
          </a:p>
        </p:txBody>
      </p:sp>
      <p:pic>
        <p:nvPicPr>
          <p:cNvPr id="12290" name="Picture 2" descr="D:\Pooja GC Paonta\B.Sc\B.Sc. Notes\nuclear reactor 1.jpg"/>
          <p:cNvPicPr>
            <a:picLocks noGrp="1" noChangeAspect="1" noChangeArrowheads="1"/>
          </p:cNvPicPr>
          <p:nvPr>
            <p:ph idx="1"/>
          </p:nvPr>
        </p:nvPicPr>
        <p:blipFill>
          <a:blip r:embed="rId2" cstate="print"/>
          <a:srcRect/>
          <a:stretch>
            <a:fillRect/>
          </a:stretch>
        </p:blipFill>
        <p:spPr bwMode="auto">
          <a:xfrm>
            <a:off x="4267200" y="1752600"/>
            <a:ext cx="4343400" cy="2283788"/>
          </a:xfrm>
          <a:prstGeom prst="rect">
            <a:avLst/>
          </a:prstGeom>
          <a:noFill/>
        </p:spPr>
      </p:pic>
      <p:sp>
        <p:nvSpPr>
          <p:cNvPr id="5" name="Rectangle 4"/>
          <p:cNvSpPr/>
          <p:nvPr/>
        </p:nvSpPr>
        <p:spPr>
          <a:xfrm>
            <a:off x="609600" y="1600200"/>
            <a:ext cx="2986448" cy="2677656"/>
          </a:xfrm>
          <a:prstGeom prst="rect">
            <a:avLst/>
          </a:prstGeom>
        </p:spPr>
        <p:txBody>
          <a:bodyPr wrap="square">
            <a:spAutoFit/>
          </a:bodyPr>
          <a:lstStyle/>
          <a:p>
            <a:pPr marL="342900" indent="-342900">
              <a:buAutoNum type="arabicPeriod"/>
            </a:pPr>
            <a:r>
              <a:rPr lang="en-US" sz="2400" dirty="0" smtClean="0"/>
              <a:t>Fuel rods</a:t>
            </a:r>
          </a:p>
          <a:p>
            <a:pPr marL="342900" indent="-342900">
              <a:buAutoNum type="arabicPeriod"/>
            </a:pPr>
            <a:r>
              <a:rPr lang="en-US" sz="2400" dirty="0" smtClean="0"/>
              <a:t>Controlling Rods</a:t>
            </a:r>
          </a:p>
          <a:p>
            <a:pPr marL="342900" indent="-342900">
              <a:buAutoNum type="arabicPeriod"/>
            </a:pPr>
            <a:r>
              <a:rPr lang="en-US" sz="2400" dirty="0" smtClean="0"/>
              <a:t>Moderator</a:t>
            </a:r>
          </a:p>
          <a:p>
            <a:pPr marL="342900" indent="-342900">
              <a:buAutoNum type="arabicPeriod"/>
            </a:pPr>
            <a:r>
              <a:rPr lang="en-US" sz="2400" dirty="0" smtClean="0"/>
              <a:t>Coolant</a:t>
            </a:r>
          </a:p>
          <a:p>
            <a:pPr marL="342900" indent="-342900">
              <a:buAutoNum type="arabicPeriod"/>
            </a:pPr>
            <a:r>
              <a:rPr lang="en-US" sz="2400" dirty="0" smtClean="0"/>
              <a:t>Protective Shield</a:t>
            </a:r>
          </a:p>
          <a:p>
            <a:pPr marL="342900" indent="-342900">
              <a:buAutoNum type="arabicPeriod"/>
            </a:pPr>
            <a:r>
              <a:rPr lang="en-US" sz="2400" dirty="0" smtClean="0"/>
              <a:t>Generation of Electricity</a:t>
            </a:r>
            <a:endParaRPr lang="en-IN" sz="24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Breeder Reactor</a:t>
            </a:r>
            <a:endParaRPr lang="en-IN" dirty="0"/>
          </a:p>
        </p:txBody>
      </p:sp>
      <p:sp>
        <p:nvSpPr>
          <p:cNvPr id="3" name="Content Placeholder 2"/>
          <p:cNvSpPr>
            <a:spLocks noGrp="1"/>
          </p:cNvSpPr>
          <p:nvPr>
            <p:ph idx="1"/>
          </p:nvPr>
        </p:nvSpPr>
        <p:spPr/>
        <p:txBody>
          <a:bodyPr>
            <a:normAutofit fontScale="77500" lnSpcReduction="20000"/>
          </a:bodyPr>
          <a:lstStyle/>
          <a:p>
            <a:pPr algn="just"/>
            <a:r>
              <a:rPr lang="en-IN" dirty="0" smtClean="0"/>
              <a:t>A breeder reactor is a nuclear reactor that generates more fissile material than it consumes. Breeder reactors achieve this because their neutron economy is high enough to create more fissile fuel than they use, by irradiation of a fertile material, such as uranium-238 or thorium-232, that is loaded into the reactor along with fissile fuel.</a:t>
            </a:r>
          </a:p>
          <a:p>
            <a:pPr algn="just">
              <a:buNone/>
            </a:pPr>
            <a:endParaRPr lang="en-IN" dirty="0" smtClean="0"/>
          </a:p>
          <a:p>
            <a:pPr algn="just"/>
            <a:r>
              <a:rPr lang="en-IN" dirty="0" smtClean="0"/>
              <a:t>Breeder reactors use highly enriched fuels, which pose the danger of critical accidents. They also work at a very high temperature and a fast pace. Plutonium persists for a long time in the environment, with a half-life of 24,000 years, and is highly toxic, causing lung cancer even if a small amount is inhaled.</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Autofit/>
          </a:bodyPr>
          <a:lstStyle/>
          <a:p>
            <a:r>
              <a:rPr lang="en-US" sz="8800" dirty="0" smtClean="0"/>
              <a:t>Thank You</a:t>
            </a:r>
            <a:endParaRPr lang="en-IN" sz="88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Foundry</Template>
  <TotalTime>0</TotalTime>
  <Words>778</Words>
  <Application>Microsoft Office PowerPoint</Application>
  <PresentationFormat>On-screen Show (4:3)</PresentationFormat>
  <Paragraphs>97</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Rockwell</vt:lpstr>
      <vt:lpstr>Wingdings 2</vt:lpstr>
      <vt:lpstr>Foundry</vt:lpstr>
      <vt:lpstr>Chapter 2: Society and Chemical Perspective</vt:lpstr>
      <vt:lpstr>Importance of Chemistry in Society</vt:lpstr>
      <vt:lpstr>Energy from natural resources </vt:lpstr>
      <vt:lpstr>PowerPoint Presentation</vt:lpstr>
      <vt:lpstr>Solar Energy</vt:lpstr>
      <vt:lpstr> </vt:lpstr>
      <vt:lpstr>PowerPoint Presentation</vt:lpstr>
      <vt:lpstr>Advantages of Solar Energy</vt:lpstr>
      <vt:lpstr>Disadvantages of Solar Energy</vt:lpstr>
      <vt:lpstr>Uses of Solar Energy</vt:lpstr>
      <vt:lpstr>Energy from Fossil Fuels</vt:lpstr>
      <vt:lpstr>Importance of Fossil Fuels</vt:lpstr>
      <vt:lpstr>Problems with fossil fuels</vt:lpstr>
      <vt:lpstr>Energy from Nuclear Fission</vt:lpstr>
      <vt:lpstr>Cause of release of nuclear energy </vt:lpstr>
      <vt:lpstr>Nuclear Chain Reactions</vt:lpstr>
      <vt:lpstr>Types of Nuclear Fission Reactions</vt:lpstr>
      <vt:lpstr>Nuclear Reactor</vt:lpstr>
      <vt:lpstr>Components of Nuclear Reactor</vt:lpstr>
      <vt:lpstr>Breeder Reactor</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Society and Chemical Perspective</dc:title>
  <dc:creator>admin</dc:creator>
  <cp:lastModifiedBy>chemistry</cp:lastModifiedBy>
  <cp:revision>2</cp:revision>
  <dcterms:created xsi:type="dcterms:W3CDTF">2006-08-16T00:00:00Z</dcterms:created>
  <dcterms:modified xsi:type="dcterms:W3CDTF">2022-07-18T05:18:55Z</dcterms:modified>
</cp:coreProperties>
</file>